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handoutMasterIdLst>
    <p:handoutMasterId r:id="rId18"/>
  </p:handoutMasterIdLst>
  <p:sldIdLst>
    <p:sldId id="256" r:id="rId5"/>
    <p:sldId id="257" r:id="rId6"/>
    <p:sldId id="263" r:id="rId7"/>
    <p:sldId id="261" r:id="rId8"/>
    <p:sldId id="264" r:id="rId9"/>
    <p:sldId id="266" r:id="rId10"/>
    <p:sldId id="267" r:id="rId11"/>
    <p:sldId id="268" r:id="rId12"/>
    <p:sldId id="269" r:id="rId13"/>
    <p:sldId id="270" r:id="rId14"/>
    <p:sldId id="271" r:id="rId15"/>
    <p:sldId id="26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4E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117" autoAdjust="0"/>
  </p:normalViewPr>
  <p:slideViewPr>
    <p:cSldViewPr snapToGrid="0">
      <p:cViewPr varScale="1">
        <p:scale>
          <a:sx n="60" d="100"/>
          <a:sy n="60" d="100"/>
        </p:scale>
        <p:origin x="908" y="52"/>
      </p:cViewPr>
      <p:guideLst/>
    </p:cSldViewPr>
  </p:slideViewPr>
  <p:notesTextViewPr>
    <p:cViewPr>
      <p:scale>
        <a:sx n="1" d="1"/>
        <a:sy n="1" d="1"/>
      </p:scale>
      <p:origin x="0" y="0"/>
    </p:cViewPr>
  </p:notesTextViewPr>
  <p:notesViewPr>
    <p:cSldViewPr snapToGrid="0">
      <p:cViewPr varScale="1">
        <p:scale>
          <a:sx n="67" d="100"/>
          <a:sy n="67" d="100"/>
        </p:scale>
        <p:origin x="238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EB5816-267C-4303-BDC4-5F2870076195}" type="datetimeFigureOut">
              <a:rPr lang="en-US" smtClean="0"/>
              <a:t>9/10/2024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41F41E-4197-45D9-A2FE-EFB55F25DC72}" type="slidenum">
              <a:rPr lang="en-US" smtClean="0"/>
              <a:t>‹#›</a:t>
            </a:fld>
            <a:endParaRPr lang="en-US"/>
          </a:p>
        </p:txBody>
      </p:sp>
    </p:spTree>
    <p:extLst>
      <p:ext uri="{BB962C8B-B14F-4D97-AF65-F5344CB8AC3E}">
        <p14:creationId xmlns:p14="http://schemas.microsoft.com/office/powerpoint/2010/main" val="31694829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F0F9A2-D7EB-410C-B063-51377E9E8131}" type="datetimeFigureOut">
              <a:rPr lang="en-US" smtClean="0"/>
              <a:t>9/10/2024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648E11-0CF4-480E-9951-B2BA3639141C}" type="slidenum">
              <a:rPr lang="en-US" smtClean="0"/>
              <a:t>‹#›</a:t>
            </a:fld>
            <a:endParaRPr lang="en-US"/>
          </a:p>
        </p:txBody>
      </p:sp>
    </p:spTree>
    <p:extLst>
      <p:ext uri="{BB962C8B-B14F-4D97-AF65-F5344CB8AC3E}">
        <p14:creationId xmlns:p14="http://schemas.microsoft.com/office/powerpoint/2010/main" val="2248514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7173" y="1009650"/>
            <a:ext cx="4219575" cy="1790700"/>
          </a:xfrm>
        </p:spPr>
        <p:txBody>
          <a:bodyPr anchor="b">
            <a:normAutofit/>
          </a:bodyPr>
          <a:lstStyle>
            <a:lvl1pPr algn="ctr">
              <a:defRPr sz="4000" b="1" baseline="0">
                <a:solidFill>
                  <a:schemeClr val="bg1"/>
                </a:solidFill>
                <a:latin typeface="Century Gothic" panose="020B0502020202020204" pitchFamily="34" charset="0"/>
              </a:defRPr>
            </a:lvl1pPr>
          </a:lstStyle>
          <a:p>
            <a:r>
              <a:rPr lang="en-US" dirty="0"/>
              <a:t>TITLE OF THE PRESENTATION</a:t>
            </a:r>
          </a:p>
        </p:txBody>
      </p:sp>
      <p:sp>
        <p:nvSpPr>
          <p:cNvPr id="3" name="Subtitle 2"/>
          <p:cNvSpPr>
            <a:spLocks noGrp="1"/>
          </p:cNvSpPr>
          <p:nvPr>
            <p:ph type="subTitle" idx="1" hasCustomPrompt="1"/>
          </p:nvPr>
        </p:nvSpPr>
        <p:spPr>
          <a:xfrm>
            <a:off x="447172" y="3983831"/>
            <a:ext cx="4219575" cy="1189037"/>
          </a:xfrm>
        </p:spPr>
        <p:txBody>
          <a:bodyPr/>
          <a:lstStyle>
            <a:lvl1pPr marL="0" indent="0" algn="ctr">
              <a:buNone/>
              <a:defRPr sz="2400" baseline="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JUMOBI OGUNJOBI</a:t>
            </a:r>
          </a:p>
        </p:txBody>
      </p:sp>
      <p:sp>
        <p:nvSpPr>
          <p:cNvPr id="4" name="Date Placeholder 3"/>
          <p:cNvSpPr>
            <a:spLocks noGrp="1"/>
          </p:cNvSpPr>
          <p:nvPr>
            <p:ph type="dt" sz="half" idx="10"/>
          </p:nvPr>
        </p:nvSpPr>
        <p:spPr/>
        <p:txBody>
          <a:bodyPr/>
          <a:lstStyle>
            <a:lvl1pPr>
              <a:defRPr>
                <a:solidFill>
                  <a:schemeClr val="bg1"/>
                </a:solidFill>
              </a:defRPr>
            </a:lvl1pPr>
          </a:lstStyle>
          <a:p>
            <a:fld id="{4BDD5B0D-2810-457F-9ECC-66214D67E01C}" type="datetimeFigureOut">
              <a:rPr lang="en-US" smtClean="0"/>
              <a:pPr/>
              <a:t>9/10/2024</a:t>
            </a:fld>
            <a:endParaRPr lang="en-US" dirty="0"/>
          </a:p>
        </p:txBody>
      </p:sp>
    </p:spTree>
    <p:extLst>
      <p:ext uri="{BB962C8B-B14F-4D97-AF65-F5344CB8AC3E}">
        <p14:creationId xmlns:p14="http://schemas.microsoft.com/office/powerpoint/2010/main" val="1395004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DD5B0D-2810-457F-9ECC-66214D67E01C}" type="datetimeFigureOut">
              <a:rPr lang="en-US" smtClean="0"/>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849F00-88AE-43D5-89C8-B0F2FD8BDCB0}" type="slidenum">
              <a:rPr lang="en-US" smtClean="0"/>
              <a:t>‹#›</a:t>
            </a:fld>
            <a:endParaRPr lang="en-US"/>
          </a:p>
        </p:txBody>
      </p:sp>
    </p:spTree>
    <p:extLst>
      <p:ext uri="{BB962C8B-B14F-4D97-AF65-F5344CB8AC3E}">
        <p14:creationId xmlns:p14="http://schemas.microsoft.com/office/powerpoint/2010/main" val="2636809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DD5B0D-2810-457F-9ECC-66214D67E01C}" type="datetimeFigureOut">
              <a:rPr lang="en-US" smtClean="0"/>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849F00-88AE-43D5-89C8-B0F2FD8BDCB0}" type="slidenum">
              <a:rPr lang="en-US" smtClean="0"/>
              <a:t>‹#›</a:t>
            </a:fld>
            <a:endParaRPr lang="en-US"/>
          </a:p>
        </p:txBody>
      </p:sp>
    </p:spTree>
    <p:extLst>
      <p:ext uri="{BB962C8B-B14F-4D97-AF65-F5344CB8AC3E}">
        <p14:creationId xmlns:p14="http://schemas.microsoft.com/office/powerpoint/2010/main" val="1498357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DD5B0D-2810-457F-9ECC-66214D67E01C}" type="datetimeFigureOut">
              <a:rPr lang="en-US" smtClean="0"/>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849F00-88AE-43D5-89C8-B0F2FD8BDCB0}" type="slidenum">
              <a:rPr lang="en-US" smtClean="0"/>
              <a:t>‹#›</a:t>
            </a:fld>
            <a:endParaRPr lang="en-US"/>
          </a:p>
        </p:txBody>
      </p:sp>
    </p:spTree>
    <p:extLst>
      <p:ext uri="{BB962C8B-B14F-4D97-AF65-F5344CB8AC3E}">
        <p14:creationId xmlns:p14="http://schemas.microsoft.com/office/powerpoint/2010/main" val="4261938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DD5B0D-2810-457F-9ECC-66214D67E01C}" type="datetimeFigureOut">
              <a:rPr lang="en-US" smtClean="0"/>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849F00-88AE-43D5-89C8-B0F2FD8BDCB0}" type="slidenum">
              <a:rPr lang="en-US" smtClean="0"/>
              <a:t>‹#›</a:t>
            </a:fld>
            <a:endParaRPr lang="en-US"/>
          </a:p>
        </p:txBody>
      </p:sp>
    </p:spTree>
    <p:extLst>
      <p:ext uri="{BB962C8B-B14F-4D97-AF65-F5344CB8AC3E}">
        <p14:creationId xmlns:p14="http://schemas.microsoft.com/office/powerpoint/2010/main" val="240727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7581900" cy="1325563"/>
          </a:xfrm>
        </p:spPr>
        <p:txBody>
          <a:bodyPr>
            <a:normAutofit/>
          </a:bodyPr>
          <a:lstStyle>
            <a:lvl1pPr>
              <a:defRPr sz="3000" b="1">
                <a:solidFill>
                  <a:schemeClr val="bg1"/>
                </a:solidFill>
                <a:latin typeface="Century Gothic" panose="020B0502020202020204" pitchFamily="34" charset="0"/>
              </a:defRPr>
            </a:lvl1pPr>
          </a:lstStyle>
          <a:p>
            <a:r>
              <a:rPr lang="en-US" dirty="0"/>
              <a:t>HEADING OF MY PRESENTATION</a:t>
            </a:r>
          </a:p>
        </p:txBody>
      </p:sp>
      <p:sp>
        <p:nvSpPr>
          <p:cNvPr id="6" name="Slide Number Placeholder 5"/>
          <p:cNvSpPr>
            <a:spLocks noGrp="1"/>
          </p:cNvSpPr>
          <p:nvPr>
            <p:ph type="sldNum" sz="quarter" idx="12"/>
          </p:nvPr>
        </p:nvSpPr>
        <p:spPr>
          <a:xfrm>
            <a:off x="9258300" y="6467475"/>
            <a:ext cx="2743200" cy="365125"/>
          </a:xfrm>
        </p:spPr>
        <p:txBody>
          <a:bodyPr/>
          <a:lstStyle>
            <a:lvl1pPr>
              <a:defRPr b="1">
                <a:solidFill>
                  <a:schemeClr val="bg1"/>
                </a:solidFill>
              </a:defRPr>
            </a:lvl1pPr>
          </a:lstStyle>
          <a:p>
            <a:fld id="{08849F00-88AE-43D5-89C8-B0F2FD8BDCB0}" type="slidenum">
              <a:rPr lang="en-US" smtClean="0"/>
              <a:pPr/>
              <a:t>‹#›</a:t>
            </a:fld>
            <a:endParaRPr lang="en-US"/>
          </a:p>
        </p:txBody>
      </p:sp>
      <p:sp>
        <p:nvSpPr>
          <p:cNvPr id="7" name="TextBox 6"/>
          <p:cNvSpPr txBox="1"/>
          <p:nvPr userDrawn="1"/>
        </p:nvSpPr>
        <p:spPr>
          <a:xfrm>
            <a:off x="923925" y="2000250"/>
            <a:ext cx="7410450" cy="3539430"/>
          </a:xfrm>
          <a:prstGeom prst="rect">
            <a:avLst/>
          </a:prstGeom>
          <a:noFill/>
        </p:spPr>
        <p:txBody>
          <a:bodyPr wrap="square" rtlCol="0">
            <a:spAutoFit/>
          </a:bodyPr>
          <a:lstStyle/>
          <a:p>
            <a:r>
              <a:rPr lang="en-US" sz="1600" b="1" i="0" kern="1200" dirty="0">
                <a:solidFill>
                  <a:schemeClr val="bg1"/>
                </a:solidFill>
                <a:effectLst/>
                <a:latin typeface="+mj-lt"/>
                <a:ea typeface="+mn-ea"/>
                <a:cs typeface="+mn-cs"/>
              </a:rPr>
              <a:t>The standard Lorem Ipsum passage, used since the 1500s</a:t>
            </a:r>
          </a:p>
          <a:p>
            <a:r>
              <a:rPr lang="en-US" sz="1600" b="0" i="0" kern="1200" dirty="0">
                <a:solidFill>
                  <a:schemeClr val="bg1"/>
                </a:solidFill>
                <a:effectLst/>
                <a:latin typeface="+mj-lt"/>
                <a:ea typeface="+mn-ea"/>
                <a:cs typeface="+mn-cs"/>
              </a:rPr>
              <a:t>"Lorem ipsum dolor sit </a:t>
            </a:r>
            <a:r>
              <a:rPr lang="en-US" sz="1600" b="0" i="0" kern="1200" dirty="0" err="1">
                <a:solidFill>
                  <a:schemeClr val="bg1"/>
                </a:solidFill>
                <a:effectLst/>
                <a:latin typeface="+mj-lt"/>
                <a:ea typeface="+mn-ea"/>
                <a:cs typeface="+mn-cs"/>
              </a:rPr>
              <a:t>amet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consectetur</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adipiscing</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elit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sed</a:t>
            </a:r>
            <a:r>
              <a:rPr lang="en-US" sz="1600" b="0" i="0" kern="1200" dirty="0">
                <a:solidFill>
                  <a:schemeClr val="bg1"/>
                </a:solidFill>
                <a:effectLst/>
                <a:latin typeface="+mj-lt"/>
                <a:ea typeface="+mn-ea"/>
                <a:cs typeface="+mn-cs"/>
              </a:rPr>
              <a:t> do </a:t>
            </a:r>
            <a:r>
              <a:rPr lang="en-US" sz="1600" b="0" i="0" kern="1200" dirty="0" err="1">
                <a:solidFill>
                  <a:schemeClr val="bg1"/>
                </a:solidFill>
                <a:effectLst/>
                <a:latin typeface="+mj-lt"/>
                <a:ea typeface="+mn-ea"/>
                <a:cs typeface="+mn-cs"/>
              </a:rPr>
              <a:t>eiusmod</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tempor</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incididunt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ut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labore</a:t>
            </a:r>
            <a:r>
              <a:rPr lang="en-US" sz="1600" b="0" i="0" kern="1200" dirty="0">
                <a:solidFill>
                  <a:schemeClr val="bg1"/>
                </a:solidFill>
                <a:effectLst/>
                <a:latin typeface="+mj-lt"/>
                <a:ea typeface="+mn-ea"/>
                <a:cs typeface="+mn-cs"/>
              </a:rPr>
              <a:t> et </a:t>
            </a:r>
            <a:r>
              <a:rPr lang="en-US" sz="1600" b="0" i="0" kern="1200" dirty="0" err="1">
                <a:solidFill>
                  <a:schemeClr val="bg1"/>
                </a:solidFill>
                <a:effectLst/>
                <a:latin typeface="+mj-lt"/>
                <a:ea typeface="+mn-ea"/>
                <a:cs typeface="+mn-cs"/>
              </a:rPr>
              <a:t>dolore</a:t>
            </a:r>
            <a:r>
              <a:rPr lang="en-US" sz="1600" b="0" i="0" kern="1200" dirty="0">
                <a:solidFill>
                  <a:schemeClr val="bg1"/>
                </a:solidFill>
                <a:effectLst/>
                <a:latin typeface="+mj-lt"/>
                <a:ea typeface="+mn-ea"/>
                <a:cs typeface="+mn-cs"/>
              </a:rPr>
              <a:t> magna </a:t>
            </a:r>
            <a:r>
              <a:rPr lang="en-US" sz="1600" b="0" i="0" kern="1200" dirty="0" err="1">
                <a:solidFill>
                  <a:schemeClr val="bg1"/>
                </a:solidFill>
                <a:effectLst/>
                <a:latin typeface="+mj-lt"/>
                <a:ea typeface="+mn-ea"/>
                <a:cs typeface="+mn-cs"/>
              </a:rPr>
              <a:t>aliqua</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Ut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enim</a:t>
            </a:r>
            <a:r>
              <a:rPr lang="en-US" sz="1600" b="0" i="0" kern="1200" dirty="0">
                <a:solidFill>
                  <a:schemeClr val="bg1"/>
                </a:solidFill>
                <a:effectLst/>
                <a:latin typeface="+mj-lt"/>
                <a:ea typeface="+mn-ea"/>
                <a:cs typeface="+mn-cs"/>
              </a:rPr>
              <a:t> ad minim </a:t>
            </a:r>
            <a:r>
              <a:rPr lang="en-US" sz="1600" b="0" i="0" kern="1200" dirty="0" err="1">
                <a:solidFill>
                  <a:schemeClr val="bg1"/>
                </a:solidFill>
                <a:effectLst/>
                <a:latin typeface="+mj-lt"/>
                <a:ea typeface="+mn-ea"/>
                <a:cs typeface="+mn-cs"/>
              </a:rPr>
              <a:t>veniam</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quis</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nostrud</a:t>
            </a:r>
            <a:r>
              <a:rPr lang="en-US" sz="1600" b="0" i="0" kern="1200" dirty="0">
                <a:solidFill>
                  <a:schemeClr val="bg1"/>
                </a:solidFill>
                <a:effectLst/>
                <a:latin typeface="+mj-lt"/>
                <a:ea typeface="+mn-ea"/>
                <a:cs typeface="+mn-cs"/>
              </a:rPr>
              <a:t> exercitation </a:t>
            </a:r>
            <a:r>
              <a:rPr lang="en-US" sz="1600" b="0" i="0" kern="1200" dirty="0" err="1">
                <a:solidFill>
                  <a:schemeClr val="bg1"/>
                </a:solidFill>
                <a:effectLst/>
                <a:latin typeface="+mj-lt"/>
                <a:ea typeface="+mn-ea"/>
                <a:cs typeface="+mn-cs"/>
              </a:rPr>
              <a:t>ullamco</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laboris</a:t>
            </a:r>
            <a:r>
              <a:rPr lang="en-US" sz="1600" b="0" i="0" kern="1200" dirty="0">
                <a:solidFill>
                  <a:schemeClr val="bg1"/>
                </a:solidFill>
                <a:effectLst/>
                <a:latin typeface="+mj-lt"/>
                <a:ea typeface="+mn-ea"/>
                <a:cs typeface="+mn-cs"/>
              </a:rPr>
              <a:t> nisi </a:t>
            </a:r>
            <a:r>
              <a:rPr lang="en-US" sz="1600" b="0" i="0" kern="1200" dirty="0" err="1">
                <a:solidFill>
                  <a:schemeClr val="bg1"/>
                </a:solidFill>
                <a:effectLst/>
                <a:latin typeface="+mj-lt"/>
                <a:ea typeface="+mn-ea"/>
                <a:cs typeface="+mn-cs"/>
              </a:rPr>
              <a:t>ut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aliquip</a:t>
            </a:r>
            <a:r>
              <a:rPr lang="en-US" sz="1600" b="0" i="0" kern="1200" dirty="0">
                <a:solidFill>
                  <a:schemeClr val="bg1"/>
                </a:solidFill>
                <a:effectLst/>
                <a:latin typeface="+mj-lt"/>
                <a:ea typeface="+mn-ea"/>
                <a:cs typeface="+mn-cs"/>
              </a:rPr>
              <a:t> ex </a:t>
            </a:r>
            <a:r>
              <a:rPr lang="en-US" sz="1600" b="0" i="0" kern="1200" dirty="0" err="1">
                <a:solidFill>
                  <a:schemeClr val="bg1"/>
                </a:solidFill>
                <a:effectLst/>
                <a:latin typeface="+mj-lt"/>
                <a:ea typeface="+mn-ea"/>
                <a:cs typeface="+mn-cs"/>
              </a:rPr>
              <a:t>ea</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commodo</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consequat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Duis</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aute</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irure</a:t>
            </a:r>
            <a:r>
              <a:rPr lang="en-US" sz="1600" b="0" i="0" kern="1200" dirty="0">
                <a:solidFill>
                  <a:schemeClr val="bg1"/>
                </a:solidFill>
                <a:effectLst/>
                <a:latin typeface="+mj-lt"/>
                <a:ea typeface="+mn-ea"/>
                <a:cs typeface="+mn-cs"/>
              </a:rPr>
              <a:t> dolor in </a:t>
            </a:r>
            <a:r>
              <a:rPr lang="en-US" sz="1600" b="0" i="0" kern="1200" dirty="0" err="1">
                <a:solidFill>
                  <a:schemeClr val="bg1"/>
                </a:solidFill>
                <a:effectLst/>
                <a:latin typeface="+mj-lt"/>
                <a:ea typeface="+mn-ea"/>
                <a:cs typeface="+mn-cs"/>
              </a:rPr>
              <a:t>reprehenderit</a:t>
            </a:r>
            <a:r>
              <a:rPr lang="en-US" sz="1600" b="0" i="0" kern="1200" dirty="0">
                <a:solidFill>
                  <a:schemeClr val="bg1"/>
                </a:solidFill>
                <a:effectLst/>
                <a:latin typeface="+mj-lt"/>
                <a:ea typeface="+mn-ea"/>
                <a:cs typeface="+mn-cs"/>
              </a:rPr>
              <a:t> in </a:t>
            </a:r>
            <a:r>
              <a:rPr lang="en-US" sz="1600" b="0" i="0" kern="1200" dirty="0" err="1">
                <a:solidFill>
                  <a:schemeClr val="bg1"/>
                </a:solidFill>
                <a:effectLst/>
                <a:latin typeface="+mj-lt"/>
                <a:ea typeface="+mn-ea"/>
                <a:cs typeface="+mn-cs"/>
              </a:rPr>
              <a:t>voluptate</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velit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esse</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cillum</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dolore</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eu</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fugiat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nulla</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pariatur</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Excepteur</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sint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occaecat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cupidatat</a:t>
            </a:r>
            <a:r>
              <a:rPr lang="en-US" sz="1600" b="0" i="0" kern="1200" dirty="0">
                <a:solidFill>
                  <a:schemeClr val="bg1"/>
                </a:solidFill>
                <a:effectLst/>
                <a:latin typeface="+mj-lt"/>
                <a:ea typeface="+mn-ea"/>
                <a:cs typeface="+mn-cs"/>
              </a:rPr>
              <a:t> non </a:t>
            </a:r>
            <a:r>
              <a:rPr lang="en-US" sz="1600" b="0" i="0" kern="1200" dirty="0" err="1">
                <a:solidFill>
                  <a:schemeClr val="bg1"/>
                </a:solidFill>
                <a:effectLst/>
                <a:latin typeface="+mj-lt"/>
                <a:ea typeface="+mn-ea"/>
                <a:cs typeface="+mn-cs"/>
              </a:rPr>
              <a:t>proident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sunt</a:t>
            </a:r>
            <a:r>
              <a:rPr lang="en-US" sz="1600" b="0" i="0" kern="1200" dirty="0">
                <a:solidFill>
                  <a:schemeClr val="bg1"/>
                </a:solidFill>
                <a:effectLst/>
                <a:latin typeface="+mj-lt"/>
                <a:ea typeface="+mn-ea"/>
                <a:cs typeface="+mn-cs"/>
              </a:rPr>
              <a:t> in culpa qui </a:t>
            </a:r>
            <a:r>
              <a:rPr lang="en-US" sz="1600" b="0" i="0" kern="1200" dirty="0" err="1">
                <a:solidFill>
                  <a:schemeClr val="bg1"/>
                </a:solidFill>
                <a:effectLst/>
                <a:latin typeface="+mj-lt"/>
                <a:ea typeface="+mn-ea"/>
                <a:cs typeface="+mn-cs"/>
              </a:rPr>
              <a:t>officia</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deserunt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mollit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anim</a:t>
            </a:r>
            <a:r>
              <a:rPr lang="en-US" sz="1600" b="0" i="0" kern="1200" dirty="0">
                <a:solidFill>
                  <a:schemeClr val="bg1"/>
                </a:solidFill>
                <a:effectLst/>
                <a:latin typeface="+mj-lt"/>
                <a:ea typeface="+mn-ea"/>
                <a:cs typeface="+mn-cs"/>
              </a:rPr>
              <a:t> id </a:t>
            </a:r>
            <a:r>
              <a:rPr lang="en-US" sz="1600" b="0" i="0" kern="1200" dirty="0" err="1">
                <a:solidFill>
                  <a:schemeClr val="bg1"/>
                </a:solidFill>
                <a:effectLst/>
                <a:latin typeface="+mj-lt"/>
                <a:ea typeface="+mn-ea"/>
                <a:cs typeface="+mn-cs"/>
              </a:rPr>
              <a:t>est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laborum</a:t>
            </a:r>
            <a:r>
              <a:rPr lang="en-US" sz="1600" b="0" i="0" kern="1200" dirty="0">
                <a:solidFill>
                  <a:schemeClr val="bg1"/>
                </a:solidFill>
                <a:effectLst/>
                <a:latin typeface="+mj-lt"/>
                <a:ea typeface="+mn-ea"/>
                <a:cs typeface="+mn-cs"/>
              </a:rPr>
              <a:t>.“</a:t>
            </a:r>
          </a:p>
          <a:p>
            <a:endParaRPr lang="en-US" sz="1600" b="0" i="0" kern="1200" dirty="0">
              <a:solidFill>
                <a:schemeClr val="bg1"/>
              </a:solidFill>
              <a:effectLst/>
              <a:latin typeface="+mj-lt"/>
              <a:ea typeface="+mn-ea"/>
              <a:cs typeface="+mn-cs"/>
            </a:endParaRPr>
          </a:p>
          <a:p>
            <a:r>
              <a:rPr lang="en-US" sz="1600" b="1" i="0" kern="1200" dirty="0">
                <a:solidFill>
                  <a:schemeClr val="bg1"/>
                </a:solidFill>
                <a:effectLst/>
                <a:latin typeface="+mj-lt"/>
                <a:ea typeface="+mn-ea"/>
                <a:cs typeface="+mn-cs"/>
              </a:rPr>
              <a:t>Section 1.10.32 of "de </a:t>
            </a:r>
            <a:r>
              <a:rPr lang="en-US" sz="1600" b="1" i="0" kern="1200" dirty="0" err="1">
                <a:solidFill>
                  <a:schemeClr val="bg1"/>
                </a:solidFill>
                <a:effectLst/>
                <a:latin typeface="+mj-lt"/>
                <a:ea typeface="+mn-ea"/>
                <a:cs typeface="+mn-cs"/>
              </a:rPr>
              <a:t>Finibus</a:t>
            </a:r>
            <a:r>
              <a:rPr lang="en-US" sz="1600" b="1" i="0" kern="1200" dirty="0">
                <a:solidFill>
                  <a:schemeClr val="bg1"/>
                </a:solidFill>
                <a:effectLst/>
                <a:latin typeface="+mj-lt"/>
                <a:ea typeface="+mn-ea"/>
                <a:cs typeface="+mn-cs"/>
              </a:rPr>
              <a:t> </a:t>
            </a:r>
            <a:r>
              <a:rPr lang="en-US" sz="1600" b="1" i="0" kern="1200" dirty="0" err="1">
                <a:solidFill>
                  <a:schemeClr val="bg1"/>
                </a:solidFill>
                <a:effectLst/>
                <a:latin typeface="+mj-lt"/>
                <a:ea typeface="+mn-ea"/>
                <a:cs typeface="+mn-cs"/>
              </a:rPr>
              <a:t>Bonorum</a:t>
            </a:r>
            <a:r>
              <a:rPr lang="en-US" sz="1600" b="1" i="0" kern="1200" dirty="0">
                <a:solidFill>
                  <a:schemeClr val="bg1"/>
                </a:solidFill>
                <a:effectLst/>
                <a:latin typeface="+mj-lt"/>
                <a:ea typeface="+mn-ea"/>
                <a:cs typeface="+mn-cs"/>
              </a:rPr>
              <a:t> et </a:t>
            </a:r>
            <a:r>
              <a:rPr lang="en-US" sz="1600" b="1" i="0" kern="1200" dirty="0" err="1">
                <a:solidFill>
                  <a:schemeClr val="bg1"/>
                </a:solidFill>
                <a:effectLst/>
                <a:latin typeface="+mj-lt"/>
                <a:ea typeface="+mn-ea"/>
                <a:cs typeface="+mn-cs"/>
              </a:rPr>
              <a:t>Malorum</a:t>
            </a:r>
            <a:r>
              <a:rPr lang="en-US" sz="1600" b="1" i="0" kern="1200" dirty="0">
                <a:solidFill>
                  <a:schemeClr val="bg1"/>
                </a:solidFill>
                <a:effectLst/>
                <a:latin typeface="+mj-lt"/>
                <a:ea typeface="+mn-ea"/>
                <a:cs typeface="+mn-cs"/>
              </a:rPr>
              <a:t>", written by Cicero in 45 BC</a:t>
            </a:r>
          </a:p>
          <a:p>
            <a:r>
              <a:rPr lang="en-US" sz="1600" b="0" i="0" kern="1200" dirty="0">
                <a:solidFill>
                  <a:schemeClr val="bg1"/>
                </a:solidFill>
                <a:effectLst/>
                <a:latin typeface="+mj-lt"/>
                <a:ea typeface="+mn-ea"/>
                <a:cs typeface="+mn-cs"/>
              </a:rPr>
              <a:t>"</a:t>
            </a:r>
            <a:r>
              <a:rPr lang="en-US" sz="1600" b="0" i="0" kern="1200" dirty="0" err="1">
                <a:solidFill>
                  <a:schemeClr val="bg1"/>
                </a:solidFill>
                <a:effectLst/>
                <a:latin typeface="+mj-lt"/>
                <a:ea typeface="+mn-ea"/>
                <a:cs typeface="+mn-cs"/>
              </a:rPr>
              <a:t>Sed</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ut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perspiciatis</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unde</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omnis</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iste</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natus</a:t>
            </a:r>
            <a:r>
              <a:rPr lang="en-US" sz="1600" b="0" i="0" kern="1200" dirty="0">
                <a:solidFill>
                  <a:schemeClr val="bg1"/>
                </a:solidFill>
                <a:effectLst/>
                <a:latin typeface="+mj-lt"/>
                <a:ea typeface="+mn-ea"/>
                <a:cs typeface="+mn-cs"/>
              </a:rPr>
              <a:t> error sit </a:t>
            </a:r>
            <a:r>
              <a:rPr lang="en-US" sz="1600" b="0" i="0" kern="1200" dirty="0" err="1">
                <a:solidFill>
                  <a:schemeClr val="bg1"/>
                </a:solidFill>
                <a:effectLst/>
                <a:latin typeface="+mj-lt"/>
                <a:ea typeface="+mn-ea"/>
                <a:cs typeface="+mn-cs"/>
              </a:rPr>
              <a:t>voluptatem</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accusantium</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doloremque</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laudantium</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totam</a:t>
            </a:r>
            <a:r>
              <a:rPr lang="en-US" sz="1600" b="0" i="0" kern="1200" dirty="0">
                <a:solidFill>
                  <a:schemeClr val="bg1"/>
                </a:solidFill>
                <a:effectLst/>
                <a:latin typeface="+mj-lt"/>
                <a:ea typeface="+mn-ea"/>
                <a:cs typeface="+mn-cs"/>
              </a:rPr>
              <a:t> rem </a:t>
            </a:r>
            <a:r>
              <a:rPr lang="en-US" sz="1600" b="0" i="0" kern="1200" dirty="0" err="1">
                <a:solidFill>
                  <a:schemeClr val="bg1"/>
                </a:solidFill>
                <a:effectLst/>
                <a:latin typeface="+mj-lt"/>
                <a:ea typeface="+mn-ea"/>
                <a:cs typeface="+mn-cs"/>
              </a:rPr>
              <a:t>aperiam</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eaque</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ipsa</a:t>
            </a:r>
            <a:r>
              <a:rPr lang="en-US" sz="1600" b="0" i="0" kern="1200" dirty="0">
                <a:solidFill>
                  <a:schemeClr val="bg1"/>
                </a:solidFill>
                <a:effectLst/>
                <a:latin typeface="+mj-lt"/>
                <a:ea typeface="+mn-ea"/>
                <a:cs typeface="+mn-cs"/>
              </a:rPr>
              <a:t> quae ab </a:t>
            </a:r>
            <a:r>
              <a:rPr lang="en-US" sz="1600" b="0" i="0" kern="1200" dirty="0" err="1">
                <a:solidFill>
                  <a:schemeClr val="bg1"/>
                </a:solidFill>
                <a:effectLst/>
                <a:latin typeface="+mj-lt"/>
                <a:ea typeface="+mn-ea"/>
                <a:cs typeface="+mn-cs"/>
              </a:rPr>
              <a:t>illo</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inventore</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veritatis</a:t>
            </a:r>
            <a:r>
              <a:rPr lang="en-US" sz="1600" b="0" i="0" kern="1200" dirty="0">
                <a:solidFill>
                  <a:schemeClr val="bg1"/>
                </a:solidFill>
                <a:effectLst/>
                <a:latin typeface="+mj-lt"/>
                <a:ea typeface="+mn-ea"/>
                <a:cs typeface="+mn-cs"/>
              </a:rPr>
              <a:t> et quasi </a:t>
            </a:r>
            <a:r>
              <a:rPr lang="en-US" sz="1600" b="0" i="0" kern="1200" dirty="0" err="1">
                <a:solidFill>
                  <a:schemeClr val="bg1"/>
                </a:solidFill>
                <a:effectLst/>
                <a:latin typeface="+mj-lt"/>
                <a:ea typeface="+mn-ea"/>
                <a:cs typeface="+mn-cs"/>
              </a:rPr>
              <a:t>architecto</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beatae</a:t>
            </a:r>
            <a:r>
              <a:rPr lang="en-US" sz="1600" b="0" i="0" kern="1200" dirty="0">
                <a:solidFill>
                  <a:schemeClr val="bg1"/>
                </a:solidFill>
                <a:effectLst/>
                <a:latin typeface="+mj-lt"/>
                <a:ea typeface="+mn-ea"/>
                <a:cs typeface="+mn-cs"/>
              </a:rPr>
              <a:t> vitae dicta </a:t>
            </a:r>
            <a:r>
              <a:rPr lang="en-US" sz="1600" b="0" i="0" kern="1200" dirty="0" err="1">
                <a:solidFill>
                  <a:schemeClr val="bg1"/>
                </a:solidFill>
                <a:effectLst/>
                <a:latin typeface="+mj-lt"/>
                <a:ea typeface="+mn-ea"/>
                <a:cs typeface="+mn-cs"/>
              </a:rPr>
              <a:t>sunt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explicabo</a:t>
            </a:r>
            <a:r>
              <a:rPr lang="en-US" sz="1600" b="0" i="0" kern="1200" dirty="0">
                <a:solidFill>
                  <a:schemeClr val="bg1"/>
                </a:solidFill>
                <a:effectLst/>
                <a:latin typeface="+mj-lt"/>
                <a:ea typeface="+mn-ea"/>
                <a:cs typeface="+mn-cs"/>
              </a:rPr>
              <a:t>. Nemo </a:t>
            </a:r>
            <a:r>
              <a:rPr lang="en-US" sz="1600" b="0" i="0" kern="1200" dirty="0" err="1">
                <a:solidFill>
                  <a:schemeClr val="bg1"/>
                </a:solidFill>
                <a:effectLst/>
                <a:latin typeface="+mj-lt"/>
                <a:ea typeface="+mn-ea"/>
                <a:cs typeface="+mn-cs"/>
              </a:rPr>
              <a:t>enim</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ipsam</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voluptatem</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quia</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voluptas</a:t>
            </a:r>
            <a:r>
              <a:rPr lang="en-US" sz="1600" b="0" i="0" kern="1200" dirty="0">
                <a:solidFill>
                  <a:schemeClr val="bg1"/>
                </a:solidFill>
                <a:effectLst/>
                <a:latin typeface="+mj-lt"/>
                <a:ea typeface="+mn-ea"/>
                <a:cs typeface="+mn-cs"/>
              </a:rPr>
              <a:t> sit </a:t>
            </a:r>
            <a:r>
              <a:rPr lang="en-US" sz="1600" b="0" i="0" kern="1200" dirty="0" err="1">
                <a:solidFill>
                  <a:schemeClr val="bg1"/>
                </a:solidFill>
                <a:effectLst/>
                <a:latin typeface="+mj-lt"/>
                <a:ea typeface="+mn-ea"/>
                <a:cs typeface="+mn-cs"/>
              </a:rPr>
              <a:t>aspernatur</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aut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odit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aut</a:t>
            </a:r>
            <a:r>
              <a:rPr lang="en-US" sz="1600" b="0" i="0" kern="1200" dirty="0">
                <a:solidFill>
                  <a:schemeClr val="bg1"/>
                </a:solidFill>
                <a:effectLst/>
                <a:latin typeface="+mj-lt"/>
                <a:ea typeface="+mn-ea"/>
                <a:cs typeface="+mn-cs"/>
              </a:rPr>
              <a:t> fugit, </a:t>
            </a:r>
            <a:r>
              <a:rPr lang="en-US" sz="1600" b="0" i="0" kern="1200" dirty="0" err="1">
                <a:solidFill>
                  <a:schemeClr val="bg1"/>
                </a:solidFill>
                <a:effectLst/>
                <a:latin typeface="+mj-lt"/>
                <a:ea typeface="+mn-ea"/>
                <a:cs typeface="+mn-cs"/>
              </a:rPr>
              <a:t>sed</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quia</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consequuntur</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magni</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dolores</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eos</a:t>
            </a:r>
            <a:r>
              <a:rPr lang="en-US" sz="1600" b="0" i="0" kern="1200" dirty="0">
                <a:solidFill>
                  <a:schemeClr val="bg1"/>
                </a:solidFill>
                <a:effectLst/>
                <a:latin typeface="+mj-lt"/>
                <a:ea typeface="+mn-ea"/>
                <a:cs typeface="+mn-cs"/>
              </a:rPr>
              <a:t> qui </a:t>
            </a:r>
            <a:r>
              <a:rPr lang="en-US" sz="1600" b="0" i="0" kern="1200" dirty="0" err="1">
                <a:solidFill>
                  <a:schemeClr val="bg1"/>
                </a:solidFill>
                <a:effectLst/>
                <a:latin typeface="+mj-lt"/>
                <a:ea typeface="+mn-ea"/>
                <a:cs typeface="+mn-cs"/>
              </a:rPr>
              <a:t>ratione</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voluptatem</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sequi</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nesciunt</a:t>
            </a:r>
            <a:r>
              <a:rPr lang="en-US" sz="1600" b="0" i="0" kern="1200" dirty="0">
                <a:solidFill>
                  <a:schemeClr val="bg1"/>
                </a:solidFill>
                <a:effectLst/>
                <a:latin typeface="+mj-lt"/>
                <a:ea typeface="+mn-ea"/>
                <a:cs typeface="+mn-cs"/>
              </a:rPr>
              <a:t>. </a:t>
            </a:r>
            <a:endParaRPr lang="en-US" sz="1600" dirty="0">
              <a:solidFill>
                <a:schemeClr val="bg1"/>
              </a:solidFill>
              <a:latin typeface="+mj-lt"/>
            </a:endParaRPr>
          </a:p>
        </p:txBody>
      </p:sp>
    </p:spTree>
    <p:extLst>
      <p:ext uri="{BB962C8B-B14F-4D97-AF65-F5344CB8AC3E}">
        <p14:creationId xmlns:p14="http://schemas.microsoft.com/office/powerpoint/2010/main" val="1797906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7581900" cy="1325563"/>
          </a:xfrm>
        </p:spPr>
        <p:txBody>
          <a:bodyPr>
            <a:normAutofit/>
          </a:bodyPr>
          <a:lstStyle>
            <a:lvl1pPr>
              <a:defRPr sz="3000" b="1">
                <a:solidFill>
                  <a:srgbClr val="144E28"/>
                </a:solidFill>
                <a:latin typeface="Century Gothic" panose="020B0502020202020204" pitchFamily="34" charset="0"/>
              </a:defRPr>
            </a:lvl1pPr>
          </a:lstStyle>
          <a:p>
            <a:r>
              <a:rPr lang="en-US" dirty="0"/>
              <a:t>HEADING OF MY PRESENTATION</a:t>
            </a:r>
          </a:p>
        </p:txBody>
      </p:sp>
      <p:sp>
        <p:nvSpPr>
          <p:cNvPr id="6" name="Slide Number Placeholder 5"/>
          <p:cNvSpPr>
            <a:spLocks noGrp="1"/>
          </p:cNvSpPr>
          <p:nvPr>
            <p:ph type="sldNum" sz="quarter" idx="12"/>
          </p:nvPr>
        </p:nvSpPr>
        <p:spPr>
          <a:xfrm>
            <a:off x="9258300" y="6467475"/>
            <a:ext cx="2743200" cy="365125"/>
          </a:xfrm>
        </p:spPr>
        <p:txBody>
          <a:bodyPr/>
          <a:lstStyle>
            <a:lvl1pPr>
              <a:defRPr b="1">
                <a:solidFill>
                  <a:schemeClr val="bg1"/>
                </a:solidFill>
              </a:defRPr>
            </a:lvl1pPr>
          </a:lstStyle>
          <a:p>
            <a:fld id="{08849F00-88AE-43D5-89C8-B0F2FD8BDCB0}" type="slidenum">
              <a:rPr lang="en-US" smtClean="0"/>
              <a:pPr/>
              <a:t>‹#›</a:t>
            </a:fld>
            <a:endParaRPr lang="en-US"/>
          </a:p>
        </p:txBody>
      </p:sp>
    </p:spTree>
    <p:extLst>
      <p:ext uri="{BB962C8B-B14F-4D97-AF65-F5344CB8AC3E}">
        <p14:creationId xmlns:p14="http://schemas.microsoft.com/office/powerpoint/2010/main" val="2738274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326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9588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BDD5B0D-2810-457F-9ECC-66214D67E01C}" type="datetimeFigureOut">
              <a:rPr lang="en-US" smtClean="0"/>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849F00-88AE-43D5-89C8-B0F2FD8BDCB0}" type="slidenum">
              <a:rPr lang="en-US" smtClean="0"/>
              <a:t>‹#›</a:t>
            </a:fld>
            <a:endParaRPr lang="en-US"/>
          </a:p>
        </p:txBody>
      </p:sp>
    </p:spTree>
    <p:extLst>
      <p:ext uri="{BB962C8B-B14F-4D97-AF65-F5344CB8AC3E}">
        <p14:creationId xmlns:p14="http://schemas.microsoft.com/office/powerpoint/2010/main" val="93166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BDD5B0D-2810-457F-9ECC-66214D67E01C}" type="datetimeFigureOut">
              <a:rPr lang="en-US" smtClean="0"/>
              <a:t>9/10/2024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849F00-88AE-43D5-89C8-B0F2FD8BDCB0}" type="slidenum">
              <a:rPr lang="en-US" smtClean="0"/>
              <a:t>‹#›</a:t>
            </a:fld>
            <a:endParaRPr lang="en-US"/>
          </a:p>
        </p:txBody>
      </p:sp>
    </p:spTree>
    <p:extLst>
      <p:ext uri="{BB962C8B-B14F-4D97-AF65-F5344CB8AC3E}">
        <p14:creationId xmlns:p14="http://schemas.microsoft.com/office/powerpoint/2010/main" val="1205960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BDD5B0D-2810-457F-9ECC-66214D67E01C}" type="datetimeFigureOut">
              <a:rPr lang="en-US" smtClean="0"/>
              <a:t>9/10/2024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849F00-88AE-43D5-89C8-B0F2FD8BDCB0}" type="slidenum">
              <a:rPr lang="en-US" smtClean="0"/>
              <a:t>‹#›</a:t>
            </a:fld>
            <a:endParaRPr lang="en-US"/>
          </a:p>
        </p:txBody>
      </p:sp>
    </p:spTree>
    <p:extLst>
      <p:ext uri="{BB962C8B-B14F-4D97-AF65-F5344CB8AC3E}">
        <p14:creationId xmlns:p14="http://schemas.microsoft.com/office/powerpoint/2010/main" val="1098595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DD5B0D-2810-457F-9ECC-66214D67E01C}" type="datetimeFigureOut">
              <a:rPr lang="en-US" smtClean="0"/>
              <a:t>9/10/2024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849F00-88AE-43D5-89C8-B0F2FD8BDCB0}" type="slidenum">
              <a:rPr lang="en-US" smtClean="0"/>
              <a:t>‹#›</a:t>
            </a:fld>
            <a:endParaRPr lang="en-US"/>
          </a:p>
        </p:txBody>
      </p:sp>
    </p:spTree>
    <p:extLst>
      <p:ext uri="{BB962C8B-B14F-4D97-AF65-F5344CB8AC3E}">
        <p14:creationId xmlns:p14="http://schemas.microsoft.com/office/powerpoint/2010/main" val="2158843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DD5B0D-2810-457F-9ECC-66214D67E01C}" type="datetimeFigureOut">
              <a:rPr lang="en-US" smtClean="0"/>
              <a:t>9/10/2024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849F00-88AE-43D5-89C8-B0F2FD8BDCB0}" type="slidenum">
              <a:rPr lang="en-US" smtClean="0"/>
              <a:t>‹#›</a:t>
            </a:fld>
            <a:endParaRPr lang="en-US"/>
          </a:p>
        </p:txBody>
      </p:sp>
    </p:spTree>
    <p:extLst>
      <p:ext uri="{BB962C8B-B14F-4D97-AF65-F5344CB8AC3E}">
        <p14:creationId xmlns:p14="http://schemas.microsoft.com/office/powerpoint/2010/main" val="999964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6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KNOW YOUR COMPANY</a:t>
            </a:r>
          </a:p>
        </p:txBody>
      </p:sp>
      <p:sp>
        <p:nvSpPr>
          <p:cNvPr id="3" name="Subtitle 2"/>
          <p:cNvSpPr>
            <a:spLocks noGrp="1"/>
          </p:cNvSpPr>
          <p:nvPr>
            <p:ph type="subTitle" idx="1"/>
          </p:nvPr>
        </p:nvSpPr>
        <p:spPr/>
        <p:txBody>
          <a:bodyPr>
            <a:normAutofit/>
          </a:bodyPr>
          <a:lstStyle/>
          <a:p>
            <a:r>
              <a:rPr lang="en-US" dirty="0"/>
              <a:t>AL-HASSAN SULEIMAN</a:t>
            </a:r>
          </a:p>
          <a:p>
            <a:r>
              <a:rPr lang="en-US" dirty="0"/>
              <a:t>PROPERTY MANAGER</a:t>
            </a:r>
          </a:p>
        </p:txBody>
      </p:sp>
    </p:spTree>
    <p:extLst>
      <p:ext uri="{BB962C8B-B14F-4D97-AF65-F5344CB8AC3E}">
        <p14:creationId xmlns:p14="http://schemas.microsoft.com/office/powerpoint/2010/main" val="2399606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365125"/>
            <a:ext cx="8260080" cy="5461517"/>
          </a:xfrm>
        </p:spPr>
        <p:txBody>
          <a:bodyPr/>
          <a:lstStyle/>
          <a:p>
            <a:pPr marL="342900" lvl="0" indent="-342900">
              <a:lnSpc>
                <a:spcPct val="100000"/>
              </a:lnSpc>
              <a:spcBef>
                <a:spcPts val="0"/>
              </a:spcBef>
              <a:buFont typeface="Wingdings" panose="05000000000000000000" pitchFamily="2" charset="2"/>
              <a:buChar char="v"/>
            </a:pPr>
            <a:r>
              <a:rPr lang="en-US" sz="2400" dirty="0">
                <a:solidFill>
                  <a:prstClr val="black"/>
                </a:solidFill>
                <a:ea typeface="+mn-ea"/>
                <a:cs typeface="+mn-cs"/>
              </a:rPr>
              <a:t>STEADY INCREMENT OF OCCUPANCY RATE</a:t>
            </a:r>
            <a:br>
              <a:rPr lang="en-US" sz="2400" dirty="0">
                <a:solidFill>
                  <a:prstClr val="black"/>
                </a:solidFill>
                <a:ea typeface="+mn-ea"/>
                <a:cs typeface="+mn-cs"/>
              </a:rPr>
            </a:br>
            <a:br>
              <a:rPr lang="en-US" sz="2400" dirty="0">
                <a:solidFill>
                  <a:prstClr val="black"/>
                </a:solidFill>
                <a:ea typeface="+mn-ea"/>
                <a:cs typeface="+mn-cs"/>
              </a:rPr>
            </a:br>
            <a:r>
              <a:rPr lang="en-US" sz="2400" dirty="0">
                <a:solidFill>
                  <a:prstClr val="black"/>
                </a:solidFill>
                <a:ea typeface="+mn-ea"/>
                <a:cs typeface="+mn-cs"/>
              </a:rPr>
              <a:t>EFFICIENT SERVICE DELIVERY</a:t>
            </a:r>
            <a:br>
              <a:rPr lang="en-US" sz="2400" dirty="0">
                <a:solidFill>
                  <a:prstClr val="black"/>
                </a:solidFill>
                <a:ea typeface="+mn-ea"/>
                <a:cs typeface="+mn-cs"/>
              </a:rPr>
            </a:br>
            <a:br>
              <a:rPr lang="en-US" sz="2400" dirty="0">
                <a:solidFill>
                  <a:prstClr val="black"/>
                </a:solidFill>
                <a:ea typeface="+mn-ea"/>
                <a:cs typeface="+mn-cs"/>
              </a:rPr>
            </a:br>
            <a:r>
              <a:rPr lang="en-US" sz="2400" dirty="0">
                <a:solidFill>
                  <a:prstClr val="black"/>
                </a:solidFill>
                <a:ea typeface="+mn-ea"/>
                <a:cs typeface="+mn-cs"/>
              </a:rPr>
              <a:t>GOOD CUSTOMER RELATIONSHIP SERVICE</a:t>
            </a:r>
            <a:br>
              <a:rPr lang="en-US" sz="2400" dirty="0">
                <a:solidFill>
                  <a:prstClr val="black"/>
                </a:solidFill>
                <a:ea typeface="+mn-ea"/>
                <a:cs typeface="+mn-cs"/>
              </a:rPr>
            </a:br>
            <a:br>
              <a:rPr lang="en-US" sz="2400" dirty="0">
                <a:solidFill>
                  <a:prstClr val="black"/>
                </a:solidFill>
                <a:ea typeface="+mn-ea"/>
                <a:cs typeface="+mn-cs"/>
              </a:rPr>
            </a:br>
            <a:br>
              <a:rPr lang="en-US" sz="2400" dirty="0">
                <a:solidFill>
                  <a:prstClr val="black"/>
                </a:solidFill>
                <a:ea typeface="+mn-ea"/>
                <a:cs typeface="+mn-cs"/>
              </a:rPr>
            </a:br>
            <a:br>
              <a:rPr lang="en-US" sz="2400" dirty="0">
                <a:solidFill>
                  <a:prstClr val="black"/>
                </a:solidFill>
                <a:ea typeface="+mn-ea"/>
                <a:cs typeface="+mn-cs"/>
              </a:rPr>
            </a:br>
            <a:br>
              <a:rPr lang="en-GB" sz="1800" i="1" dirty="0">
                <a:solidFill>
                  <a:prstClr val="black"/>
                </a:solidFill>
                <a:ea typeface="+mn-ea"/>
                <a:cs typeface="+mn-cs"/>
              </a:rPr>
            </a:br>
            <a:endParaRPr lang="en-US" dirty="0"/>
          </a:p>
        </p:txBody>
      </p:sp>
    </p:spTree>
    <p:extLst>
      <p:ext uri="{BB962C8B-B14F-4D97-AF65-F5344CB8AC3E}">
        <p14:creationId xmlns:p14="http://schemas.microsoft.com/office/powerpoint/2010/main" val="1225933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GOALS FOR NEXT QUARTER</a:t>
            </a:r>
          </a:p>
        </p:txBody>
      </p:sp>
    </p:spTree>
    <p:extLst>
      <p:ext uri="{BB962C8B-B14F-4D97-AF65-F5344CB8AC3E}">
        <p14:creationId xmlns:p14="http://schemas.microsoft.com/office/powerpoint/2010/main" val="1978788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25780" y="1051560"/>
            <a:ext cx="11132820" cy="777240"/>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759314335"/>
              </p:ext>
            </p:extLst>
          </p:nvPr>
        </p:nvGraphicFramePr>
        <p:xfrm>
          <a:off x="1188720" y="1828798"/>
          <a:ext cx="9486900" cy="3920492"/>
        </p:xfrm>
        <a:graphic>
          <a:graphicData uri="http://schemas.openxmlformats.org/drawingml/2006/table">
            <a:tbl>
              <a:tblPr firstRow="1" bandRow="1">
                <a:tableStyleId>{5C22544A-7EE6-4342-B048-85BDC9FD1C3A}</a:tableStyleId>
              </a:tblPr>
              <a:tblGrid>
                <a:gridCol w="2371725">
                  <a:extLst>
                    <a:ext uri="{9D8B030D-6E8A-4147-A177-3AD203B41FA5}">
                      <a16:colId xmlns:a16="http://schemas.microsoft.com/office/drawing/2014/main" val="20000"/>
                    </a:ext>
                  </a:extLst>
                </a:gridCol>
                <a:gridCol w="2371725">
                  <a:extLst>
                    <a:ext uri="{9D8B030D-6E8A-4147-A177-3AD203B41FA5}">
                      <a16:colId xmlns:a16="http://schemas.microsoft.com/office/drawing/2014/main" val="20001"/>
                    </a:ext>
                  </a:extLst>
                </a:gridCol>
                <a:gridCol w="2371725">
                  <a:extLst>
                    <a:ext uri="{9D8B030D-6E8A-4147-A177-3AD203B41FA5}">
                      <a16:colId xmlns:a16="http://schemas.microsoft.com/office/drawing/2014/main" val="20002"/>
                    </a:ext>
                  </a:extLst>
                </a:gridCol>
                <a:gridCol w="2371725">
                  <a:extLst>
                    <a:ext uri="{9D8B030D-6E8A-4147-A177-3AD203B41FA5}">
                      <a16:colId xmlns:a16="http://schemas.microsoft.com/office/drawing/2014/main" val="20003"/>
                    </a:ext>
                  </a:extLst>
                </a:gridCol>
              </a:tblGrid>
              <a:tr h="908686">
                <a:tc>
                  <a:txBody>
                    <a:bodyPr/>
                    <a:lstStyle/>
                    <a:p>
                      <a:r>
                        <a:rPr lang="en-US" sz="1800" dirty="0">
                          <a:latin typeface="+mn-lt"/>
                        </a:rPr>
                        <a:t>Specific Action</a:t>
                      </a:r>
                    </a:p>
                  </a:txBody>
                  <a:tcPr/>
                </a:tc>
                <a:tc>
                  <a:txBody>
                    <a:bodyPr/>
                    <a:lstStyle/>
                    <a:p>
                      <a:r>
                        <a:rPr lang="en-US" sz="1800" dirty="0">
                          <a:latin typeface="+mn-lt"/>
                        </a:rPr>
                        <a:t>Measurable</a:t>
                      </a:r>
                    </a:p>
                  </a:txBody>
                  <a:tcPr/>
                </a:tc>
                <a:tc>
                  <a:txBody>
                    <a:bodyPr/>
                    <a:lstStyle/>
                    <a:p>
                      <a:r>
                        <a:rPr lang="en-US" sz="1800" dirty="0">
                          <a:latin typeface="+mn-lt"/>
                        </a:rPr>
                        <a:t>Achievable/Realistic</a:t>
                      </a:r>
                    </a:p>
                  </a:txBody>
                  <a:tcPr/>
                </a:tc>
                <a:tc>
                  <a:txBody>
                    <a:bodyPr/>
                    <a:lstStyle/>
                    <a:p>
                      <a:r>
                        <a:rPr lang="en-US" sz="1800" dirty="0">
                          <a:latin typeface="+mn-lt"/>
                        </a:rPr>
                        <a:t>Time Bound</a:t>
                      </a:r>
                    </a:p>
                  </a:txBody>
                  <a:tcPr/>
                </a:tc>
                <a:extLst>
                  <a:ext uri="{0D108BD9-81ED-4DB2-BD59-A6C34878D82A}">
                    <a16:rowId xmlns:a16="http://schemas.microsoft.com/office/drawing/2014/main" val="10000"/>
                  </a:ext>
                </a:extLst>
              </a:tr>
              <a:tr h="908686">
                <a:tc>
                  <a:txBody>
                    <a:bodyPr/>
                    <a:lstStyle/>
                    <a:p>
                      <a:r>
                        <a:rPr lang="en-US" sz="1800" dirty="0">
                          <a:latin typeface="+mn-lt"/>
                        </a:rPr>
                        <a:t>On-boarding of new properties</a:t>
                      </a:r>
                    </a:p>
                  </a:txBody>
                  <a:tcPr/>
                </a:tc>
                <a:tc>
                  <a:txBody>
                    <a:bodyPr/>
                    <a:lstStyle/>
                    <a:p>
                      <a:r>
                        <a:rPr lang="en-US" sz="1800" dirty="0">
                          <a:latin typeface="+mn-lt"/>
                        </a:rPr>
                        <a:t>Increment of properties and clientele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mn-lt"/>
                        </a:rPr>
                        <a:t>2-3 Properties</a:t>
                      </a:r>
                    </a:p>
                  </a:txBody>
                  <a:tcPr/>
                </a:tc>
                <a:tc>
                  <a:txBody>
                    <a:bodyPr/>
                    <a:lstStyle/>
                    <a:p>
                      <a:r>
                        <a:rPr lang="en-US" sz="1800" dirty="0">
                          <a:latin typeface="+mn-lt"/>
                        </a:rPr>
                        <a:t>December, 2024 – January, 2025</a:t>
                      </a:r>
                    </a:p>
                  </a:txBody>
                  <a:tcPr/>
                </a:tc>
                <a:extLst>
                  <a:ext uri="{0D108BD9-81ED-4DB2-BD59-A6C34878D82A}">
                    <a16:rowId xmlns:a16="http://schemas.microsoft.com/office/drawing/2014/main" val="10001"/>
                  </a:ext>
                </a:extLst>
              </a:tr>
              <a:tr h="908686">
                <a:tc>
                  <a:txBody>
                    <a:bodyPr/>
                    <a:lstStyle/>
                    <a:p>
                      <a:r>
                        <a:rPr lang="en-US" dirty="0"/>
                        <a:t>Increment of revenue</a:t>
                      </a:r>
                    </a:p>
                  </a:txBody>
                  <a:tcPr/>
                </a:tc>
                <a:tc>
                  <a:txBody>
                    <a:bodyPr/>
                    <a:lstStyle/>
                    <a:p>
                      <a:r>
                        <a:rPr lang="en-US" dirty="0"/>
                        <a:t>On-boarding of new properties and collection of subscription fees</a:t>
                      </a:r>
                    </a:p>
                  </a:txBody>
                  <a:tcPr/>
                </a:tc>
                <a:tc>
                  <a:txBody>
                    <a:bodyPr/>
                    <a:lstStyle/>
                    <a:p>
                      <a:r>
                        <a:rPr lang="en-US" dirty="0"/>
                        <a:t>5-7m monthly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mn-lt"/>
                        </a:rPr>
                        <a:t>December, 2024 – January, 2025</a:t>
                      </a:r>
                    </a:p>
                    <a:p>
                      <a:endParaRPr lang="en-US" dirty="0"/>
                    </a:p>
                  </a:txBody>
                  <a:tcPr/>
                </a:tc>
                <a:extLst>
                  <a:ext uri="{0D108BD9-81ED-4DB2-BD59-A6C34878D82A}">
                    <a16:rowId xmlns:a16="http://schemas.microsoft.com/office/drawing/2014/main" val="10002"/>
                  </a:ext>
                </a:extLst>
              </a:tr>
              <a:tr h="908686">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89044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COMPANY OVERVIEW</a:t>
            </a:r>
          </a:p>
        </p:txBody>
      </p:sp>
      <p:sp>
        <p:nvSpPr>
          <p:cNvPr id="3" name="TextBox 2"/>
          <p:cNvSpPr txBox="1"/>
          <p:nvPr/>
        </p:nvSpPr>
        <p:spPr>
          <a:xfrm>
            <a:off x="838200" y="2062065"/>
            <a:ext cx="7581900" cy="3447098"/>
          </a:xfrm>
          <a:prstGeom prst="rect">
            <a:avLst/>
          </a:prstGeom>
          <a:noFill/>
        </p:spPr>
        <p:txBody>
          <a:bodyPr wrap="square" rtlCol="0">
            <a:spAutoFit/>
          </a:bodyPr>
          <a:lstStyle/>
          <a:p>
            <a:pPr marL="285750" indent="-285750">
              <a:buFont typeface="Arial" panose="020B0604020202020204" pitchFamily="34" charset="0"/>
              <a:buChar char="•"/>
            </a:pPr>
            <a:r>
              <a:rPr lang="en-US" sz="2000" dirty="0"/>
              <a:t>Alpha Mead Group is a diverse company is majored in Facilities Management, Property Management and Property Development. The services of AMG is tailored to provided solutions to real estate problems which involves provision of housing accommodation and management of the facilities of properties (Commercial and Residential)</a:t>
            </a:r>
          </a:p>
          <a:p>
            <a:pPr marL="285750" indent="-285750">
              <a:buFont typeface="Arial" panose="020B0604020202020204" pitchFamily="34" charset="0"/>
              <a:buChar char="•"/>
            </a:pPr>
            <a:r>
              <a:rPr lang="en-US" sz="2000" dirty="0"/>
              <a:t>Property Manager for the Rent4Less Business is tasked with ensuring that properties under our portfolio are well maintained, complaints and repairs of subscribers, collection of subscription fee and sourcing for new properties</a:t>
            </a:r>
          </a:p>
          <a:p>
            <a:endParaRPr lang="en-US" dirty="0"/>
          </a:p>
        </p:txBody>
      </p:sp>
    </p:spTree>
    <p:extLst>
      <p:ext uri="{BB962C8B-B14F-4D97-AF65-F5344CB8AC3E}">
        <p14:creationId xmlns:p14="http://schemas.microsoft.com/office/powerpoint/2010/main" val="1114811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HIGHLIGHTS OF EXPERIENCE</a:t>
            </a:r>
          </a:p>
        </p:txBody>
      </p:sp>
    </p:spTree>
    <p:extLst>
      <p:ext uri="{BB962C8B-B14F-4D97-AF65-F5344CB8AC3E}">
        <p14:creationId xmlns:p14="http://schemas.microsoft.com/office/powerpoint/2010/main" val="4239082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473" y="1440180"/>
            <a:ext cx="11124507" cy="4401205"/>
          </a:xfrm>
          <a:prstGeom prst="rect">
            <a:avLst/>
          </a:prstGeom>
        </p:spPr>
        <p:txBody>
          <a:bodyPr wrap="square">
            <a:spAutoFit/>
          </a:bodyPr>
          <a:lstStyle/>
          <a:p>
            <a:r>
              <a:rPr lang="en-US" sz="2000" b="1" dirty="0"/>
              <a:t>1. Evaluation of Company’s Induction </a:t>
            </a:r>
            <a:r>
              <a:rPr lang="en-US" sz="2000" b="1" dirty="0" err="1"/>
              <a:t>Programme</a:t>
            </a:r>
            <a:endParaRPr lang="en-US" sz="2000" b="1" dirty="0"/>
          </a:p>
          <a:p>
            <a:r>
              <a:rPr lang="en-US" sz="2000" b="1" dirty="0"/>
              <a:t>The Induction </a:t>
            </a:r>
            <a:r>
              <a:rPr lang="en-US" sz="2000" b="1" dirty="0" err="1"/>
              <a:t>Programme</a:t>
            </a:r>
            <a:r>
              <a:rPr lang="en-US" sz="2000" b="1" dirty="0"/>
              <a:t> can be said to be effective as it gives an insight of the activities of various departments of the company, this serves as some kind of soft-landing as it enables new staff with navigation on carrying out his/her tasks.</a:t>
            </a:r>
          </a:p>
          <a:p>
            <a:endParaRPr lang="en-US" sz="2000" b="1" dirty="0"/>
          </a:p>
          <a:p>
            <a:r>
              <a:rPr lang="en-US" sz="2000" b="1" dirty="0"/>
              <a:t>2. Corporate Culture</a:t>
            </a:r>
          </a:p>
          <a:p>
            <a:pPr marL="342900" indent="-342900">
              <a:buFont typeface="Wingdings" panose="05000000000000000000" pitchFamily="2" charset="2"/>
              <a:buChar char="v"/>
            </a:pPr>
            <a:r>
              <a:rPr lang="en-US" sz="2000" b="1" dirty="0"/>
              <a:t>Effective Customer Service</a:t>
            </a:r>
          </a:p>
          <a:p>
            <a:pPr marL="342900" indent="-342900">
              <a:buFont typeface="Wingdings" panose="05000000000000000000" pitchFamily="2" charset="2"/>
              <a:buChar char="v"/>
            </a:pPr>
            <a:r>
              <a:rPr lang="en-US" sz="2000" b="1" dirty="0"/>
              <a:t>Employee Engagement</a:t>
            </a:r>
          </a:p>
          <a:p>
            <a:pPr marL="342900" indent="-342900">
              <a:buFont typeface="Wingdings" panose="05000000000000000000" pitchFamily="2" charset="2"/>
              <a:buChar char="v"/>
            </a:pPr>
            <a:r>
              <a:rPr lang="en-US" sz="2000" b="1" dirty="0"/>
              <a:t>Staff Growth</a:t>
            </a:r>
          </a:p>
          <a:p>
            <a:endParaRPr lang="en-US" sz="2000" b="1" dirty="0"/>
          </a:p>
          <a:p>
            <a:r>
              <a:rPr lang="en-US" sz="2000" b="1" dirty="0"/>
              <a:t>3. Departmental Integration</a:t>
            </a:r>
          </a:p>
          <a:p>
            <a:pPr marL="342900" indent="-342900">
              <a:buFont typeface="Wingdings" panose="05000000000000000000" pitchFamily="2" charset="2"/>
              <a:buChar char="v"/>
            </a:pPr>
            <a:r>
              <a:rPr lang="en-US" sz="2000" b="1" dirty="0"/>
              <a:t>Provision by Reporting Line with all information required to ease into the job</a:t>
            </a:r>
          </a:p>
          <a:p>
            <a:pPr marL="342900" indent="-342900">
              <a:buFont typeface="Wingdings" panose="05000000000000000000" pitchFamily="2" charset="2"/>
              <a:buChar char="v"/>
            </a:pPr>
            <a:r>
              <a:rPr lang="en-US" sz="2000" b="1" dirty="0"/>
              <a:t>Availability of necessary tools and resources within the department and from other departments to support achieving goals</a:t>
            </a:r>
          </a:p>
        </p:txBody>
      </p:sp>
    </p:spTree>
    <p:extLst>
      <p:ext uri="{BB962C8B-B14F-4D97-AF65-F5344CB8AC3E}">
        <p14:creationId xmlns:p14="http://schemas.microsoft.com/office/powerpoint/2010/main" val="3190250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AREAS OF STRENGTH</a:t>
            </a:r>
          </a:p>
        </p:txBody>
      </p:sp>
    </p:spTree>
    <p:extLst>
      <p:ext uri="{BB962C8B-B14F-4D97-AF65-F5344CB8AC3E}">
        <p14:creationId xmlns:p14="http://schemas.microsoft.com/office/powerpoint/2010/main" val="4070487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581900" cy="4938395"/>
          </a:xfrm>
        </p:spPr>
        <p:txBody>
          <a:bodyPr/>
          <a:lstStyle/>
          <a:p>
            <a:pPr marL="342900" lvl="0" indent="-342900">
              <a:lnSpc>
                <a:spcPct val="100000"/>
              </a:lnSpc>
              <a:spcBef>
                <a:spcPts val="0"/>
              </a:spcBef>
              <a:buFont typeface="Wingdings" panose="05000000000000000000" pitchFamily="2" charset="2"/>
              <a:buChar char="v"/>
            </a:pPr>
            <a:br>
              <a:rPr lang="en-US" sz="2400" dirty="0">
                <a:solidFill>
                  <a:prstClr val="black"/>
                </a:solidFill>
                <a:ea typeface="+mn-ea"/>
                <a:cs typeface="+mn-cs"/>
              </a:rPr>
            </a:br>
            <a:r>
              <a:rPr lang="en-US" sz="2400" dirty="0">
                <a:solidFill>
                  <a:prstClr val="black"/>
                </a:solidFill>
                <a:ea typeface="+mn-ea"/>
                <a:cs typeface="+mn-cs"/>
              </a:rPr>
              <a:t>ATTENTION TO DETAILS</a:t>
            </a:r>
            <a:br>
              <a:rPr lang="en-US" sz="2400" dirty="0">
                <a:solidFill>
                  <a:prstClr val="black"/>
                </a:solidFill>
                <a:ea typeface="+mn-ea"/>
                <a:cs typeface="+mn-cs"/>
              </a:rPr>
            </a:br>
            <a:br>
              <a:rPr lang="en-US" sz="2400" dirty="0">
                <a:solidFill>
                  <a:prstClr val="black"/>
                </a:solidFill>
                <a:ea typeface="+mn-ea"/>
                <a:cs typeface="+mn-cs"/>
              </a:rPr>
            </a:br>
            <a:r>
              <a:rPr lang="en-US" sz="2400" dirty="0">
                <a:solidFill>
                  <a:prstClr val="black"/>
                </a:solidFill>
                <a:ea typeface="+mn-ea"/>
                <a:cs typeface="+mn-cs"/>
              </a:rPr>
              <a:t>PROBLEM SOLVING </a:t>
            </a:r>
            <a:br>
              <a:rPr lang="en-US" sz="2400" dirty="0">
                <a:solidFill>
                  <a:prstClr val="black"/>
                </a:solidFill>
                <a:ea typeface="+mn-ea"/>
                <a:cs typeface="+mn-cs"/>
              </a:rPr>
            </a:br>
            <a:br>
              <a:rPr lang="en-US" sz="2400" dirty="0">
                <a:solidFill>
                  <a:prstClr val="black"/>
                </a:solidFill>
                <a:ea typeface="+mn-ea"/>
                <a:cs typeface="+mn-cs"/>
              </a:rPr>
            </a:br>
            <a:r>
              <a:rPr lang="en-US" sz="2400" dirty="0">
                <a:solidFill>
                  <a:prstClr val="black"/>
                </a:solidFill>
                <a:ea typeface="+mn-ea"/>
                <a:cs typeface="+mn-cs"/>
              </a:rPr>
              <a:t>DEDICATTION TO EFFECTIVE SERVICE DELIVERY</a:t>
            </a:r>
            <a:br>
              <a:rPr lang="en-GB" sz="1800" i="1" dirty="0">
                <a:solidFill>
                  <a:prstClr val="black"/>
                </a:solidFill>
                <a:ea typeface="+mn-ea"/>
                <a:cs typeface="+mn-cs"/>
              </a:rPr>
            </a:br>
            <a:endParaRPr lang="en-US" dirty="0"/>
          </a:p>
        </p:txBody>
      </p:sp>
    </p:spTree>
    <p:extLst>
      <p:ext uri="{BB962C8B-B14F-4D97-AF65-F5344CB8AC3E}">
        <p14:creationId xmlns:p14="http://schemas.microsoft.com/office/powerpoint/2010/main" val="2359017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173" y="1009649"/>
            <a:ext cx="4219575" cy="2974181"/>
          </a:xfrm>
        </p:spPr>
        <p:txBody>
          <a:bodyPr/>
          <a:lstStyle/>
          <a:p>
            <a:r>
              <a:rPr lang="en-US" dirty="0"/>
              <a:t>AREAS OF WEAKNESS</a:t>
            </a:r>
          </a:p>
        </p:txBody>
      </p:sp>
    </p:spTree>
    <p:extLst>
      <p:ext uri="{BB962C8B-B14F-4D97-AF65-F5344CB8AC3E}">
        <p14:creationId xmlns:p14="http://schemas.microsoft.com/office/powerpoint/2010/main" val="3655170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581900" cy="5281295"/>
          </a:xfrm>
        </p:spPr>
        <p:txBody>
          <a:bodyPr>
            <a:normAutofit/>
          </a:bodyPr>
          <a:lstStyle/>
          <a:p>
            <a:pPr marL="342900" lvl="0" indent="-342900">
              <a:lnSpc>
                <a:spcPct val="100000"/>
              </a:lnSpc>
              <a:spcBef>
                <a:spcPts val="0"/>
              </a:spcBef>
              <a:buFont typeface="Wingdings" panose="05000000000000000000" pitchFamily="2" charset="2"/>
              <a:buChar char="v"/>
            </a:pPr>
            <a:br>
              <a:rPr lang="en-US" sz="2400" dirty="0">
                <a:solidFill>
                  <a:prstClr val="black"/>
                </a:solidFill>
                <a:ea typeface="+mn-ea"/>
                <a:cs typeface="+mn-cs"/>
              </a:rPr>
            </a:br>
            <a:r>
              <a:rPr lang="en-US" sz="2400" dirty="0">
                <a:solidFill>
                  <a:prstClr val="black"/>
                </a:solidFill>
                <a:ea typeface="+mn-ea"/>
                <a:cs typeface="+mn-cs"/>
              </a:rPr>
              <a:t>PROMPTNESS TO CLOSE-OUT COMPLAINTS</a:t>
            </a:r>
            <a:br>
              <a:rPr lang="en-US" sz="2400" dirty="0">
                <a:solidFill>
                  <a:prstClr val="black"/>
                </a:solidFill>
                <a:ea typeface="+mn-ea"/>
                <a:cs typeface="+mn-cs"/>
              </a:rPr>
            </a:br>
            <a:br>
              <a:rPr lang="en-US" sz="2400">
                <a:solidFill>
                  <a:prstClr val="black"/>
                </a:solidFill>
                <a:ea typeface="+mn-ea"/>
                <a:cs typeface="+mn-cs"/>
              </a:rPr>
            </a:br>
            <a:r>
              <a:rPr lang="en-US" sz="2400">
                <a:solidFill>
                  <a:prstClr val="black"/>
                </a:solidFill>
                <a:ea typeface="+mn-ea"/>
                <a:cs typeface="+mn-cs"/>
              </a:rPr>
              <a:t>RISK AVERSE NATURE/INVESTMENT ON BUSINESS IDEAS</a:t>
            </a:r>
            <a:br>
              <a:rPr lang="en-US" sz="2400" dirty="0">
                <a:solidFill>
                  <a:prstClr val="black"/>
                </a:solidFill>
                <a:ea typeface="+mn-ea"/>
                <a:cs typeface="+mn-cs"/>
              </a:rPr>
            </a:br>
            <a:br>
              <a:rPr lang="en-US" sz="2400" dirty="0">
                <a:solidFill>
                  <a:prstClr val="black"/>
                </a:solidFill>
                <a:ea typeface="+mn-ea"/>
                <a:cs typeface="+mn-cs"/>
              </a:rPr>
            </a:br>
            <a:r>
              <a:rPr lang="en-US" sz="2400" dirty="0">
                <a:solidFill>
                  <a:prstClr val="black"/>
                </a:solidFill>
                <a:ea typeface="+mn-ea"/>
                <a:cs typeface="+mn-cs"/>
              </a:rPr>
              <a:t>BUREAUCRATIC PROCESS FOR REQUESTS </a:t>
            </a:r>
            <a:br>
              <a:rPr lang="en-US" sz="2400" dirty="0">
                <a:solidFill>
                  <a:prstClr val="black"/>
                </a:solidFill>
                <a:ea typeface="+mn-ea"/>
                <a:cs typeface="+mn-cs"/>
              </a:rPr>
            </a:br>
            <a:br>
              <a:rPr lang="en-GB" sz="1800" i="1" dirty="0">
                <a:solidFill>
                  <a:prstClr val="black"/>
                </a:solidFill>
                <a:ea typeface="+mn-ea"/>
                <a:cs typeface="+mn-cs"/>
              </a:rPr>
            </a:br>
            <a:br>
              <a:rPr lang="en-GB" sz="1800" i="1" dirty="0">
                <a:solidFill>
                  <a:prstClr val="black"/>
                </a:solidFill>
                <a:ea typeface="+mn-ea"/>
                <a:cs typeface="+mn-cs"/>
              </a:rPr>
            </a:br>
            <a:endParaRPr lang="en-US" dirty="0"/>
          </a:p>
        </p:txBody>
      </p:sp>
    </p:spTree>
    <p:extLst>
      <p:ext uri="{BB962C8B-B14F-4D97-AF65-F5344CB8AC3E}">
        <p14:creationId xmlns:p14="http://schemas.microsoft.com/office/powerpoint/2010/main" val="288221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200" dirty="0"/>
              <a:t>ACCOMPLISHMENTS</a:t>
            </a:r>
          </a:p>
        </p:txBody>
      </p:sp>
    </p:spTree>
    <p:extLst>
      <p:ext uri="{BB962C8B-B14F-4D97-AF65-F5344CB8AC3E}">
        <p14:creationId xmlns:p14="http://schemas.microsoft.com/office/powerpoint/2010/main" val="6024659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EFBB4492F2204458C9F06E3D012BBB2" ma:contentTypeVersion="6" ma:contentTypeDescription="Create a new document." ma:contentTypeScope="" ma:versionID="29fa997d210cdbf87e18fccc950bf3fc">
  <xsd:schema xmlns:xsd="http://www.w3.org/2001/XMLSchema" xmlns:xs="http://www.w3.org/2001/XMLSchema" xmlns:p="http://schemas.microsoft.com/office/2006/metadata/properties" xmlns:ns2="f485e4f9-d7b0-4b1f-b202-4ba25ed03084" targetNamespace="http://schemas.microsoft.com/office/2006/metadata/properties" ma:root="true" ma:fieldsID="fc0f9785475956139b6a78737055f135" ns2:_="">
    <xsd:import namespace="f485e4f9-d7b0-4b1f-b202-4ba25ed0308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85e4f9-d7b0-4b1f-b202-4ba25ed030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30767B4-14F5-4821-AF50-492EAE4D36F0}">
  <ds:schemaRefs>
    <ds:schemaRef ds:uri="http://schemas.microsoft.com/sharepoint/v3/contenttype/forms"/>
  </ds:schemaRefs>
</ds:datastoreItem>
</file>

<file path=customXml/itemProps2.xml><?xml version="1.0" encoding="utf-8"?>
<ds:datastoreItem xmlns:ds="http://schemas.openxmlformats.org/officeDocument/2006/customXml" ds:itemID="{33C329BD-34CE-4802-82D3-335856BC37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85e4f9-d7b0-4b1f-b202-4ba25ed030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1690570-C6B7-41C6-9562-A607E974C05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3151</TotalTime>
  <Words>313</Words>
  <Application>Microsoft Office PowerPoint</Application>
  <PresentationFormat>Widescreen</PresentationFormat>
  <Paragraphs>37</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Century Gothic</vt:lpstr>
      <vt:lpstr>Wingdings</vt:lpstr>
      <vt:lpstr>Office Theme</vt:lpstr>
      <vt:lpstr>KNOW YOUR COMPANY</vt:lpstr>
      <vt:lpstr>COMPANY OVERVIEW</vt:lpstr>
      <vt:lpstr>HIGHLIGHTS OF EXPERIENCE</vt:lpstr>
      <vt:lpstr>PowerPoint Presentation</vt:lpstr>
      <vt:lpstr>AREAS OF STRENGTH</vt:lpstr>
      <vt:lpstr> ATTENTION TO DETAILS  PROBLEM SOLVING   DEDICATTION TO EFFECTIVE SERVICE DELIVERY </vt:lpstr>
      <vt:lpstr>AREAS OF WEAKNESS</vt:lpstr>
      <vt:lpstr> PROMPTNESS TO CLOSE-OUT COMPLAINTS  RISK AVERSE NATURE/INVESTMENT ON BUSINESS IDEAS  BUREAUCRATIC PROCESS FOR REQUESTS    </vt:lpstr>
      <vt:lpstr>ACCOMPLISHMENTS</vt:lpstr>
      <vt:lpstr>STEADY INCREMENT OF OCCUPANCY RATE  EFFICIENT SERVICE DELIVERY  GOOD CUSTOMER RELATIONSHIP SERVICE     </vt:lpstr>
      <vt:lpstr>GOALS FOR NEXT QUARTER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Adebayo Ayodeji</dc:creator>
  <cp:lastModifiedBy>Al-hassan  Suleiman</cp:lastModifiedBy>
  <cp:revision>33</cp:revision>
  <dcterms:created xsi:type="dcterms:W3CDTF">2018-06-27T17:17:06Z</dcterms:created>
  <dcterms:modified xsi:type="dcterms:W3CDTF">2024-09-10T10:55:32Z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0x0101005EFBB4492F2204458C9F06E3D012BBB2</vt:lpwstr>
  </property>
</Properties>
</file>